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601"/>
    <a:srgbClr val="FC33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51" autoAdjust="0"/>
    <p:restoredTop sz="94689" autoAdjust="0"/>
  </p:normalViewPr>
  <p:slideViewPr>
    <p:cSldViewPr>
      <p:cViewPr varScale="1">
        <p:scale>
          <a:sx n="41" d="100"/>
          <a:sy n="41" d="100"/>
        </p:scale>
        <p:origin x="121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heel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357290" y="1571612"/>
            <a:ext cx="6715172" cy="428628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مانیتورینگ جنین</a:t>
            </a:r>
            <a:endParaRPr lang="fa-IR" sz="2800" b="1" dirty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571604" y="2786058"/>
            <a:ext cx="1571636" cy="1714512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OCT</a:t>
            </a:r>
            <a:endParaRPr lang="fa-IR" b="1" dirty="0">
              <a:solidFill>
                <a:schemeClr val="tx1"/>
              </a:solidFill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6072198" y="3000372"/>
            <a:ext cx="1643074" cy="1500198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NST</a:t>
            </a:r>
            <a:endParaRPr lang="fa-IR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5" descr="1425528_183590058501400_1104612878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86016" cy="2285992"/>
          </a:xfrm>
          <a:prstGeom prst="rect">
            <a:avLst/>
          </a:prstGeom>
        </p:spPr>
      </p:pic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sz="4000" dirty="0" smtClean="0"/>
              <a:t>افت متغیر:</a:t>
            </a:r>
            <a:br>
              <a:rPr lang="fa-IR" sz="4000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افت بدون ارتباط با انقباضات رحمی رخ میدهد.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میزان افت شدید است.گاهی </a:t>
            </a:r>
            <a:r>
              <a:rPr lang="en-US" sz="2400" b="1" dirty="0" smtClean="0"/>
              <a:t>FHR</a:t>
            </a:r>
            <a:r>
              <a:rPr lang="fa-IR" sz="2400" b="1" dirty="0" smtClean="0"/>
              <a:t> به 70-80 </a:t>
            </a:r>
            <a:r>
              <a:rPr lang="en-US" sz="2400" b="1" dirty="0" err="1" smtClean="0"/>
              <a:t>bpm</a:t>
            </a:r>
            <a:r>
              <a:rPr lang="fa-IR" sz="2400" b="1" dirty="0" smtClean="0"/>
              <a:t> میرسد.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نشانه فشار بر بند ناف است.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فشار کوتاه مدت بر بند ناف=اسیدوز تنفسی گذرا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فشار طولانی مدت بر بند ناف=هایپوکسی شدید جنین اسیدوز تنفسی و متابولیک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افت کمتر از45 ثانیه نشانه هیپوکسی نیست.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افت بیشتر از 60 ثانیه+</a:t>
            </a:r>
            <a:r>
              <a:rPr lang="en-US" sz="2400" b="1" dirty="0" smtClean="0"/>
              <a:t>FHR&lt;70</a:t>
            </a:r>
            <a:r>
              <a:rPr lang="fa-IR" sz="2400" b="1" dirty="0" smtClean="0"/>
              <a:t> =هایپوکسی جنین</a:t>
            </a:r>
            <a:endParaRPr lang="fa-IR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57232"/>
            <a:ext cx="8183880" cy="600076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66"/>
            <a:ext cx="8183880" cy="6357982"/>
          </a:xfrm>
        </p:spPr>
        <p:txBody>
          <a:bodyPr>
            <a:normAutofit fontScale="55000" lnSpcReduction="20000"/>
          </a:bodyPr>
          <a:lstStyle/>
          <a:p>
            <a:r>
              <a:rPr lang="en-US" sz="3800" b="1" dirty="0" smtClean="0"/>
              <a:t>NST</a:t>
            </a:r>
            <a:r>
              <a:rPr lang="fa-IR" sz="3800" b="1" dirty="0" smtClean="0"/>
              <a:t>:</a:t>
            </a:r>
            <a:r>
              <a:rPr lang="en-US" sz="3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Non Stress test </a:t>
            </a:r>
            <a:endParaRPr lang="fa-IR" sz="3800" b="1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fa-IR" b="1" dirty="0" smtClean="0"/>
          </a:p>
          <a:p>
            <a:r>
              <a:rPr lang="en-US" sz="2900" b="1" dirty="0" smtClean="0"/>
              <a:t>NST</a:t>
            </a:r>
            <a:r>
              <a:rPr lang="fa-IR" sz="2900" b="1" dirty="0" smtClean="0"/>
              <a:t> روشی غیرتهاجمی؛آسان و ارزان است که تغییرات </a:t>
            </a:r>
            <a:r>
              <a:rPr lang="en-US" sz="2900" b="1" dirty="0" smtClean="0"/>
              <a:t>FHR</a:t>
            </a:r>
            <a:r>
              <a:rPr lang="fa-IR" sz="2900" b="1" dirty="0" smtClean="0"/>
              <a:t> را هنگام حرکات جنین بررسی می کند و معمولا اولین تست ارزیابی سلامت جنین میباشد.</a:t>
            </a:r>
          </a:p>
          <a:p>
            <a:endParaRPr lang="fa-IR" sz="2000" b="1" dirty="0" smtClean="0"/>
          </a:p>
          <a:p>
            <a:pPr>
              <a:buNone/>
            </a:pPr>
            <a:r>
              <a:rPr lang="fa-IR" sz="3600" b="1" dirty="0" smtClean="0"/>
              <a:t>موارد کاربرد:</a:t>
            </a:r>
            <a:endParaRPr lang="fa-IR" sz="2900" b="1" dirty="0" smtClean="0"/>
          </a:p>
          <a:p>
            <a:pPr>
              <a:buNone/>
            </a:pPr>
            <a:endParaRPr lang="fa-IR" sz="2900" b="1" dirty="0" smtClean="0"/>
          </a:p>
          <a:p>
            <a:pPr>
              <a:buNone/>
            </a:pPr>
            <a:r>
              <a:rPr lang="fa-IR" sz="2900" b="1" dirty="0" smtClean="0"/>
              <a:t>دیابت مادر</a:t>
            </a:r>
          </a:p>
          <a:p>
            <a:pPr>
              <a:buNone/>
            </a:pPr>
            <a:r>
              <a:rPr lang="fa-IR" sz="2900" b="1" dirty="0" smtClean="0"/>
              <a:t>کم یا زیاد بودن مایع امینوتیک</a:t>
            </a:r>
          </a:p>
          <a:p>
            <a:pPr>
              <a:buNone/>
            </a:pPr>
            <a:r>
              <a:rPr lang="fa-IR" sz="2900" b="1" dirty="0" smtClean="0"/>
              <a:t>ولانی شدن حاملگی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500" b="1" dirty="0" smtClean="0"/>
              <a:t>روش انجام: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خوردن یک ماده شیرین 5/ ساعت قبل از انجام تست و خوابیدن به پهلوی چپ توسط مادر.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اتصال دستگاه به مادر و ثبت ضربان قلب جنین به طور مداوم  جهت تعیین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پایه.</a:t>
            </a:r>
          </a:p>
          <a:p>
            <a:pPr>
              <a:buNone/>
            </a:pPr>
            <a:endParaRPr lang="fa-IR" sz="2500" b="1" dirty="0" smtClean="0"/>
          </a:p>
          <a:p>
            <a:pPr>
              <a:buNone/>
            </a:pPr>
            <a:r>
              <a:rPr lang="fa-IR" sz="2000" b="1" dirty="0" smtClean="0"/>
              <a:t>از مادر میخواهند هرگاه جنین حرکت کرد دکمه الکترود را فشار دهدتا حرکت روی نوار ثبت شود.</a:t>
            </a:r>
          </a:p>
          <a:p>
            <a:pPr>
              <a:buNone/>
            </a:pPr>
            <a:endParaRPr lang="fa-IR" sz="3600" b="1" dirty="0" smtClean="0"/>
          </a:p>
          <a:p>
            <a:pPr>
              <a:buNone/>
            </a:pPr>
            <a:r>
              <a:rPr lang="en-US" sz="2000" b="1" dirty="0" smtClean="0"/>
              <a:t>NST </a:t>
            </a:r>
            <a:r>
              <a:rPr lang="fa-IR" sz="2000" b="1" dirty="0" smtClean="0"/>
              <a:t> بیست دقیقه انجام میشود.اگر جنین حرکت نکردجنین یا خواب است یا ناسالم وباید تست دوباره انجام 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پس از انجام دو بار تست باز هم حرکت جنین مشاهده نشد؛ارزیابی سلامت با</a:t>
            </a:r>
            <a:r>
              <a:rPr lang="en-US" sz="2000" b="1" dirty="0" smtClean="0"/>
              <a:t>OCT</a:t>
            </a:r>
            <a:r>
              <a:rPr lang="fa-IR" sz="2000" b="1" dirty="0" smtClean="0"/>
              <a:t> یا ... بررسی میشود.</a:t>
            </a:r>
            <a:endParaRPr lang="fa-IR" sz="2000" b="1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71500"/>
            <a:ext cx="7239000" cy="5884863"/>
          </a:xfrm>
        </p:spPr>
        <p:txBody>
          <a:bodyPr>
            <a:normAutofit/>
          </a:bodyPr>
          <a:lstStyle/>
          <a:p>
            <a:pPr>
              <a:buNone/>
            </a:pPr>
            <a:endParaRPr lang="fa-IR" b="1" dirty="0" smtClean="0"/>
          </a:p>
          <a:p>
            <a:pPr>
              <a:buNone/>
            </a:pPr>
            <a:endParaRPr lang="fa-IR" b="1" dirty="0" smtClean="0"/>
          </a:p>
          <a:p>
            <a:r>
              <a:rPr lang="fa-IR" sz="2400" b="1" dirty="0" smtClean="0"/>
              <a:t>طبیعی (فعال)یا منفی</a:t>
            </a:r>
            <a:r>
              <a:rPr lang="en-US" sz="2400" b="1" dirty="0" smtClean="0"/>
              <a:t>Reactive:</a:t>
            </a:r>
            <a:endParaRPr lang="fa-IR" sz="2400" b="1" dirty="0" smtClean="0"/>
          </a:p>
          <a:p>
            <a:pPr>
              <a:buNone/>
            </a:pPr>
            <a:endParaRPr lang="en-US" sz="2400" b="1" dirty="0" smtClean="0"/>
          </a:p>
          <a:p>
            <a:endParaRPr lang="en-US" sz="2400" b="1" dirty="0" smtClean="0"/>
          </a:p>
          <a:p>
            <a:r>
              <a:rPr lang="fa-IR" sz="2000" b="1" dirty="0" smtClean="0"/>
              <a:t>طبیعی بودن تغییرات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پایه:160-120</a:t>
            </a:r>
            <a:r>
              <a:rPr lang="en-US" sz="2000" b="1" dirty="0" err="1" smtClean="0"/>
              <a:t>bpm</a:t>
            </a:r>
            <a:endParaRPr lang="fa-IR" sz="2000" b="1" dirty="0" smtClean="0"/>
          </a:p>
          <a:p>
            <a:r>
              <a:rPr lang="fa-IR" sz="2000" b="1" dirty="0" smtClean="0"/>
              <a:t>جنین طی بیست دقیقه حداقل دو حرکت داشته باشد.</a:t>
            </a:r>
          </a:p>
          <a:p>
            <a:r>
              <a:rPr lang="fa-IR" sz="2000" b="1" dirty="0" smtClean="0"/>
              <a:t>در هر حرکت 15 ضربه در دقیقه به تعداد ضربان قلب پایه افزوده شود.</a:t>
            </a:r>
          </a:p>
          <a:p>
            <a:r>
              <a:rPr lang="fa-IR" sz="2000" b="1" dirty="0" smtClean="0"/>
              <a:t>این افزایش ضربان باید20-15 ثانیه طول بکشد.</a:t>
            </a:r>
          </a:p>
          <a:p>
            <a:endParaRPr lang="fa-IR" sz="2000" b="1" dirty="0" smtClean="0"/>
          </a:p>
          <a:p>
            <a:r>
              <a:rPr lang="fa-IR" sz="2000" b="1" dirty="0" smtClean="0"/>
              <a:t>جنین سالم است.</a:t>
            </a:r>
          </a:p>
          <a:p>
            <a:endParaRPr lang="fa-IR" sz="2000" b="1" dirty="0" smtClean="0"/>
          </a:p>
          <a:p>
            <a:endParaRPr lang="en-US" sz="20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5821720" y="276066"/>
            <a:ext cx="156773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4E7ED"/>
              </a:buClr>
              <a:buSzPct val="73000"/>
              <a:buFont typeface="Wingdings 2"/>
              <a:buChar char=""/>
            </a:pPr>
            <a:r>
              <a:rPr lang="fa-IR" sz="26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تفسیر</a:t>
            </a:r>
            <a:r>
              <a:rPr lang="fa-IR" sz="2600" b="1" dirty="0" smtClean="0">
                <a:solidFill>
                  <a:prstClr val="white"/>
                </a:solidFill>
              </a:rPr>
              <a:t>: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 fontScale="90000"/>
          </a:bodyPr>
          <a:lstStyle/>
          <a:p>
            <a:pPr algn="r"/>
            <a:r>
              <a:rPr lang="fa-IR" sz="31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غیرطبیعی(غیر فعال)یا مثبت</a:t>
            </a:r>
            <a:r>
              <a:rPr lang="en-US" sz="31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nonreactive</a:t>
            </a:r>
            <a:r>
              <a:rPr lang="en-US" dirty="0" smtClean="0"/>
              <a:t>:</a:t>
            </a:r>
            <a:br>
              <a:rPr lang="en-US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/>
          <a:lstStyle/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با حرکت جنین افزایش پیدا نکند یا برادی کاردی رخ دهد جنین دچار زجر یا هیپوکسی شده.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انجام </a:t>
            </a:r>
            <a:r>
              <a:rPr lang="en-US" sz="2000" b="1" dirty="0" smtClean="0"/>
              <a:t>OCT </a:t>
            </a:r>
            <a:r>
              <a:rPr lang="fa-IR" sz="2000" b="1" dirty="0" smtClean="0"/>
              <a:t>یا</a:t>
            </a:r>
            <a:r>
              <a:rPr lang="en-US" sz="2000" b="1" dirty="0" smtClean="0"/>
              <a:t>BPS </a:t>
            </a:r>
            <a:r>
              <a:rPr lang="fa-IR" sz="2000" b="1" dirty="0" smtClean="0"/>
              <a:t> ضروری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به طور طبیعی باید در </a:t>
            </a:r>
            <a:r>
              <a:rPr lang="en-US" sz="2000" b="1" dirty="0" smtClean="0"/>
              <a:t>NST</a:t>
            </a:r>
            <a:r>
              <a:rPr lang="fa-IR" sz="2000" b="1" dirty="0" smtClean="0"/>
              <a:t> یک افزایش گذرا در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داشته باشیم که </a:t>
            </a:r>
            <a:r>
              <a:rPr lang="en-US" sz="2000" b="1" dirty="0" smtClean="0"/>
              <a:t>Acceleration </a:t>
            </a:r>
            <a:r>
              <a:rPr lang="fa-IR" sz="2000" b="1" dirty="0" smtClean="0"/>
              <a:t>نام دارد.</a:t>
            </a:r>
            <a:endParaRPr lang="fa-IR" sz="2000" b="1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6042025"/>
          </a:xfrm>
        </p:spPr>
        <p:txBody>
          <a:bodyPr>
            <a:normAutofit fontScale="92500" lnSpcReduction="10000"/>
          </a:bodyPr>
          <a:lstStyle/>
          <a:p>
            <a:r>
              <a:rPr lang="fa-IR" b="1" dirty="0" smtClean="0">
                <a:solidFill>
                  <a:srgbClr val="170601"/>
                </a:solidFill>
              </a:rPr>
              <a:t>استرس تست:</a:t>
            </a:r>
            <a:r>
              <a:rPr lang="en-US" b="1" dirty="0" smtClean="0">
                <a:solidFill>
                  <a:srgbClr val="170601"/>
                </a:solidFill>
              </a:rPr>
              <a:t>CST</a:t>
            </a:r>
            <a:endParaRPr lang="fa-IR" sz="2000" b="1" dirty="0" smtClean="0">
              <a:solidFill>
                <a:srgbClr val="170601"/>
              </a:solidFill>
            </a:endParaRP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fa-IR" sz="2000" b="1" dirty="0" smtClean="0"/>
              <a:t>در این تست واکنش ضربان قلب جنین در مقابل انقباضات رحم بررسی میشود.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روش انجام: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ابتدا اندازه گیری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و انقباضات رحمی کنترل میشودد.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 مادر به پهلوی چپ یا نیمه نشسته میخوابد.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فشارخون مادر قبل از شروع تست و هر از 15 دقیقه در طی انجام تست بررسی 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انقباضات رحمی با تحریک </a:t>
            </a:r>
            <a:r>
              <a:rPr lang="en-US" sz="2000" b="1" dirty="0" smtClean="0"/>
              <a:t>nipple </a:t>
            </a:r>
            <a:r>
              <a:rPr lang="fa-IR" sz="2000" b="1" dirty="0" smtClean="0"/>
              <a:t>یا تجویز اکسی توسین وریدی تحریک میشود تا به 3 عدد در 10دقیقه برسد و هر انقباض 60-45 ثانیه برسد.</a:t>
            </a:r>
          </a:p>
          <a:p>
            <a:pPr>
              <a:buNone/>
            </a:pPr>
            <a:r>
              <a:rPr lang="fa-IR" sz="2000" b="1" dirty="0" smtClean="0"/>
              <a:t>مدت تست 20 دقیقه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en-US" sz="2000" b="1" dirty="0" smtClean="0"/>
          </a:p>
          <a:p>
            <a:endParaRPr lang="en-US" b="1" dirty="0" smtClean="0"/>
          </a:p>
          <a:p>
            <a:pPr>
              <a:buNone/>
            </a:pPr>
            <a:endParaRPr lang="fa-IR" b="1" dirty="0"/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0438" y="642938"/>
            <a:ext cx="8183562" cy="52863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a-IR" b="1" dirty="0" smtClean="0"/>
              <a:t>نتایج:</a:t>
            </a:r>
          </a:p>
          <a:p>
            <a:r>
              <a:rPr lang="en-US" b="1" dirty="0" smtClean="0"/>
              <a:t>CT</a:t>
            </a:r>
            <a:r>
              <a:rPr lang="fa-IR" b="1" dirty="0" smtClean="0"/>
              <a:t> </a:t>
            </a:r>
            <a:r>
              <a:rPr lang="en-US" b="1" dirty="0" smtClean="0"/>
              <a:t>O</a:t>
            </a:r>
            <a:r>
              <a:rPr lang="fa-IR" b="1" dirty="0" smtClean="0"/>
              <a:t>منفی(</a:t>
            </a:r>
            <a:r>
              <a:rPr lang="fa-IR" sz="2000" b="1" dirty="0" smtClean="0"/>
              <a:t>طبیعی</a:t>
            </a:r>
            <a:r>
              <a:rPr lang="fa-IR" b="1" dirty="0" smtClean="0"/>
              <a:t>)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طی ده دقیقه در مقابل سه انقباض رحمی که هر کدام 60-40 ثانیه طول میکشد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کاهش نیابد یعنی افت دیررس نداشته باشیم؛عملکرد رحمی جفتی خوب و وضعیت جنین نرمال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en-US" sz="2400" b="1" dirty="0" smtClean="0"/>
              <a:t>OCT</a:t>
            </a:r>
            <a:r>
              <a:rPr lang="fa-IR" sz="2400" b="1" dirty="0" smtClean="0"/>
              <a:t>مثبت (غیر طبیعی)</a:t>
            </a:r>
            <a:r>
              <a:rPr lang="fa-IR" sz="2400" b="1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در مقابل هر سه انقباض در ده دقیقه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کاهش یابد یعنی افت دیررس ثابت و مداوم باشدت.ست مثبت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ذر صورتی که در بیش از 50در صد انقباضات </a:t>
            </a:r>
            <a:r>
              <a:rPr lang="en-US" sz="2000" b="1" dirty="0" smtClean="0"/>
              <a:t> FHR</a:t>
            </a:r>
            <a:r>
              <a:rPr lang="fa-IR" sz="2000" b="1" dirty="0" smtClean="0"/>
              <a:t> کاهش یابدباز هم تست مثبت در نظر گرفته میشود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61134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OCT </a:t>
            </a:r>
            <a:r>
              <a:rPr lang="fa-IR" b="1" dirty="0" smtClean="0"/>
              <a:t>مشکوک: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طی هر دوره ده دقیقه ای در مقابل کمتر از 50درصد انقباضات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به صورت افت دیررس کاهش یابد یا اینکه فقط افت متغیر وجود داشته باشد تست مشکوک در نظر گرفته میشود.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تست باید 72-48 ساعت بعد دوباره تکرار گردد.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میتواند به خاطر تحریک بیش از حد انقباضات رحمی باشد.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کاربرد:</a:t>
            </a:r>
            <a:r>
              <a:rPr lang="fa-IR" sz="2000" b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دیابت.هیپرتنشن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عدم کاربرد: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چند قلویی.نارسی جنین.سابقه سزارین.جفت سرراهی.پلی هیدرامینوس.رسیده بودن سرویکس.بی کفایتی سرویکس و پاره شدن زودرس پرده های جنینی.</a:t>
            </a:r>
          </a:p>
          <a:p>
            <a:pPr>
              <a:buNone/>
            </a:pPr>
            <a:endParaRPr lang="fa-IR" sz="20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;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428604"/>
            <a:ext cx="8183880" cy="532754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:BPS/BPP</a:t>
            </a:r>
            <a:endParaRPr lang="fa-IR" b="1" dirty="0" smtClean="0"/>
          </a:p>
          <a:p>
            <a:endParaRPr lang="fa-IR" sz="2000" b="1" dirty="0" smtClean="0"/>
          </a:p>
          <a:p>
            <a:r>
              <a:rPr lang="fa-IR" sz="2000" b="1" dirty="0" smtClean="0"/>
              <a:t>چک 5 مورد که هر مورد دو نمره دارد تست از10 نمره محاسبه میشود.</a:t>
            </a:r>
          </a:p>
          <a:p>
            <a:r>
              <a:rPr lang="fa-IR" sz="2000" b="1" dirty="0" smtClean="0"/>
              <a:t>اگر نمره 8 باشد و حجم مایع امنیوتیک طبیعی باشد تست طبیعی است.</a:t>
            </a:r>
          </a:p>
          <a:p>
            <a:r>
              <a:rPr lang="fa-IR" sz="2000" b="1" dirty="0" smtClean="0"/>
              <a:t>اگر از 8 کمتر باشد یعنی محیط رحم برای ادامه زندگی طبیعی نیست.</a:t>
            </a:r>
          </a:p>
          <a:p>
            <a:r>
              <a:rPr lang="fa-IR" sz="2000" b="1" dirty="0" smtClean="0"/>
              <a:t>تست در 30 دقیقه انجام میشود.</a:t>
            </a:r>
          </a:p>
          <a:p>
            <a:pPr marL="457200" indent="-457200">
              <a:buFont typeface="+mj-lt"/>
              <a:buAutoNum type="arabicPeriod"/>
            </a:pP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NST</a:t>
            </a:r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حرکات تنفسی جنین:</a:t>
            </a:r>
            <a:r>
              <a:rPr lang="fa-IR" sz="1600" b="1" dirty="0" smtClean="0"/>
              <a:t>وجود حداقل 30ثانیه حرکات بالا و پایین شدن قفسه سینه نمره 2</a:t>
            </a: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حرکات جنین:</a:t>
            </a:r>
            <a:r>
              <a:rPr lang="fa-IR" sz="1600" b="1" dirty="0" smtClean="0"/>
              <a:t>وجود 3 یا بیشتر حرکات مجزای تنه  و اندام نمره 2</a:t>
            </a: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تونوس جنین:</a:t>
            </a:r>
            <a:r>
              <a:rPr lang="fa-IR" sz="1600" b="1" dirty="0" smtClean="0"/>
              <a:t>حداقل یکبار یکی از اندامها را باز و سپس ببندد نمره 2</a:t>
            </a: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حجم مایع امنیوتیک :</a:t>
            </a:r>
            <a:r>
              <a:rPr lang="fa-IR" sz="1600" b="1" dirty="0" smtClean="0"/>
              <a:t>دو روش </a:t>
            </a:r>
            <a:r>
              <a:rPr lang="en-US" sz="1600" b="1" dirty="0" smtClean="0"/>
              <a:t>AFI</a:t>
            </a:r>
            <a:r>
              <a:rPr lang="fa-IR" sz="1600" b="1" dirty="0" smtClean="0"/>
              <a:t> و</a:t>
            </a:r>
            <a:r>
              <a:rPr lang="en-US" sz="1600" b="1" dirty="0" smtClean="0"/>
              <a:t>MVP </a:t>
            </a:r>
            <a:endParaRPr lang="fa-IR" sz="2000" b="1" dirty="0"/>
          </a:p>
        </p:txBody>
      </p:sp>
      <p:pic>
        <p:nvPicPr>
          <p:cNvPr id="4" name="Picture 3" descr="wow (2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214950"/>
            <a:ext cx="2428892" cy="16430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28760"/>
          </a:xfrm>
        </p:spPr>
        <p:txBody>
          <a:bodyPr>
            <a:normAutofit/>
          </a:bodyPr>
          <a:lstStyle/>
          <a:p>
            <a:pPr algn="ctr"/>
            <a:r>
              <a:rPr lang="fa-IR" sz="2800" dirty="0" smtClean="0"/>
              <a:t>مانیتورینگ خارجی جنین </a:t>
            </a:r>
            <a:r>
              <a:rPr lang="en-US" sz="2800" dirty="0" smtClean="0"/>
              <a:t>EFM</a:t>
            </a:r>
            <a:endParaRPr lang="fa-IR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815802"/>
          </a:xfrm>
        </p:spPr>
        <p:txBody>
          <a:bodyPr>
            <a:normAutofit fontScale="85000" lnSpcReduction="20000"/>
          </a:bodyPr>
          <a:lstStyle/>
          <a:p>
            <a:r>
              <a:rPr lang="fa-IR" dirty="0" smtClean="0"/>
              <a:t> در این مانیتورینگ از دو حسگر استفاده میشود:  </a:t>
            </a:r>
          </a:p>
          <a:p>
            <a:endParaRPr lang="fa-IR" dirty="0" smtClean="0"/>
          </a:p>
          <a:p>
            <a:r>
              <a:rPr lang="fa-IR" dirty="0" smtClean="0"/>
              <a:t>1-حسگر کنترل کننده ضربان قلب جنین</a:t>
            </a:r>
          </a:p>
          <a:p>
            <a:endParaRPr lang="fa-IR" dirty="0" smtClean="0"/>
          </a:p>
          <a:p>
            <a:r>
              <a:rPr lang="fa-IR" dirty="0" smtClean="0"/>
              <a:t>2-حسگر کنترل کننده انقباضات رحمی</a:t>
            </a:r>
          </a:p>
          <a:p>
            <a:endParaRPr lang="fa-IR" dirty="0" smtClean="0"/>
          </a:p>
          <a:p>
            <a:r>
              <a:rPr lang="fa-IR" dirty="0" smtClean="0"/>
              <a:t>موارد مورد برسی :</a:t>
            </a:r>
          </a:p>
          <a:p>
            <a:endParaRPr lang="fa-IR" dirty="0" smtClean="0"/>
          </a:p>
          <a:p>
            <a:r>
              <a:rPr lang="fa-IR" dirty="0" smtClean="0"/>
              <a:t>تعداد </a:t>
            </a:r>
            <a:r>
              <a:rPr lang="en-US" dirty="0" smtClean="0"/>
              <a:t>FHR</a:t>
            </a:r>
            <a:r>
              <a:rPr lang="fa-IR" dirty="0" smtClean="0"/>
              <a:t>-تعداد و مدت انقباضات رحمی-تاثیر انقباضات بر ضربان قلب جنین                                                                       </a:t>
            </a:r>
            <a:endParaRPr lang="fa-IR" dirty="0"/>
          </a:p>
        </p:txBody>
      </p:sp>
    </p:spTree>
  </p:cSld>
  <p:clrMapOvr>
    <a:masterClrMapping/>
  </p:clrMapOvr>
  <p:transition spd="slow" advClick="0" advTm="2000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643050"/>
            <a:ext cx="8183880" cy="439199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>
                <a:solidFill>
                  <a:schemeClr val="tx1"/>
                </a:solidFill>
                <a:effectLst/>
              </a:rPr>
              <a:t>یک روش تهاجمی برای برسی تعداد ضربان قلب جنین.تعداد مدت و شدت انقباضات رحمی است.</a:t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>روش انجام:</a:t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>اتصال یک الکترود از طریق واژن و دهانه رحم به پوست سر یا باسن جنین جهت ثبت </a:t>
            </a:r>
            <a:r>
              <a:rPr lang="en-US" sz="2000" dirty="0" smtClean="0">
                <a:solidFill>
                  <a:schemeClr val="tx1"/>
                </a:solidFill>
                <a:effectLst/>
              </a:rPr>
              <a:t>FHR</a:t>
            </a:r>
            <a:r>
              <a:rPr lang="fa-IR" sz="2000" dirty="0" smtClean="0">
                <a:solidFill>
                  <a:schemeClr val="tx1"/>
                </a:solidFill>
                <a:effectLst/>
              </a:rPr>
              <a:t>.</a:t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>قراردادن یک کتتر پلاستیکی به داخل مایع امنیوتیک جهت ثبت تعداد.شدت و مدت انقباضات رحمی.</a:t>
            </a:r>
            <a:endParaRPr lang="fa-IR" sz="20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/>
          <a:lstStyle/>
          <a:p>
            <a:r>
              <a:rPr lang="fa-IR" b="1" i="1" dirty="0" smtClean="0"/>
              <a:t>مانیتورینگ داخلی جنین </a:t>
            </a:r>
            <a:r>
              <a:rPr lang="en-US" b="1" i="1" dirty="0" smtClean="0"/>
              <a:t>IFM</a:t>
            </a:r>
            <a:endParaRPr lang="fa-IR" b="1" i="1" dirty="0"/>
          </a:p>
        </p:txBody>
      </p:sp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14356"/>
            <a:ext cx="7239000" cy="57420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a-IR" b="1" dirty="0" smtClean="0"/>
              <a:t>مزایا:</a:t>
            </a:r>
          </a:p>
          <a:p>
            <a:pP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دقت فراوان</a:t>
            </a:r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ثبت شدت اقباضات رحمی 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r>
              <a:rPr lang="fa-IR" b="1" dirty="0" smtClean="0"/>
              <a:t>معایب: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باز بودن سرویکس جهت کار</a:t>
            </a:r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ثبت خطا در صورت اتصال الکتود به واژن یا سرویکس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r>
              <a:rPr lang="fa-IR" b="1" dirty="0" smtClean="0"/>
              <a:t>عوارض: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r>
              <a:rPr lang="fa-IR" b="1" dirty="0" smtClean="0"/>
              <a:t>عفونت سر جنین.کوریوامنیونیت.خونریزی جفت و سوراخ شدن رحم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endParaRPr lang="fa-IR" b="1" dirty="0" smtClean="0"/>
          </a:p>
          <a:p>
            <a:pPr>
              <a:buFont typeface="Wingdings" pitchFamily="2" charset="2"/>
              <a:buChar char="v"/>
            </a:pPr>
            <a:endParaRPr lang="fa-IR" b="1" dirty="0"/>
          </a:p>
        </p:txBody>
      </p:sp>
    </p:spTree>
  </p:cSld>
  <p:clrMapOvr>
    <a:masterClrMapping/>
  </p:clrMapOvr>
  <p:transition spd="slow" advClick="0" advTm="2000"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9725"/>
            <a:ext cx="7239000" cy="48466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a-IR" b="1" dirty="0" smtClean="0"/>
              <a:t>موارد مانیتورینگ شده در این روش:</a:t>
            </a:r>
          </a:p>
          <a:p>
            <a:pPr>
              <a:buNone/>
            </a:pPr>
            <a:endParaRPr lang="fa-IR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fa-IR" sz="2400" b="1" dirty="0" smtClean="0"/>
              <a:t>تعداد پایه </a:t>
            </a:r>
            <a:r>
              <a:rPr lang="en-US" sz="2400" b="1" dirty="0" smtClean="0"/>
              <a:t>FHR</a:t>
            </a:r>
            <a:r>
              <a:rPr lang="fa-IR" sz="2400" b="1" dirty="0" smtClean="0"/>
              <a:t> 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Tachycardia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err="1" smtClean="0"/>
              <a:t>Bradycardia</a:t>
            </a:r>
            <a:endParaRPr lang="en-US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err="1" smtClean="0"/>
              <a:t>Decelertion</a:t>
            </a:r>
            <a:r>
              <a:rPr lang="fa-IR" sz="2400" b="1" dirty="0" smtClean="0"/>
              <a:t>  افت: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Early deceleration</a:t>
            </a:r>
            <a:r>
              <a:rPr lang="fa-IR" sz="2400" b="1" dirty="0" smtClean="0"/>
              <a:t> افت زودرس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Late Deceleration</a:t>
            </a:r>
            <a:r>
              <a:rPr lang="fa-IR" sz="2400" b="1" dirty="0" smtClean="0"/>
              <a:t>  افت دیررس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Variable deceleration</a:t>
            </a:r>
            <a:r>
              <a:rPr lang="fa-IR" sz="2400" b="1" dirty="0" smtClean="0"/>
              <a:t>  افت متغیر</a:t>
            </a:r>
          </a:p>
        </p:txBody>
      </p:sp>
    </p:spTree>
  </p:cSld>
  <p:clrMapOvr>
    <a:masterClrMapping/>
  </p:clrMapOvr>
  <p:transition spd="slow" advClick="0" advTm="2000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857232"/>
            <a:ext cx="7239000" cy="5599131"/>
          </a:xfrm>
        </p:spPr>
        <p:txBody>
          <a:bodyPr>
            <a:normAutofit fontScale="92500" lnSpcReduction="20000"/>
          </a:bodyPr>
          <a:lstStyle/>
          <a:p>
            <a:r>
              <a:rPr lang="fa-IR" b="1" dirty="0" smtClean="0"/>
              <a:t>پایه </a:t>
            </a:r>
            <a:r>
              <a:rPr lang="en-US" b="1" dirty="0" smtClean="0"/>
              <a:t>FHR</a:t>
            </a:r>
            <a:r>
              <a:rPr lang="fa-IR" b="1" dirty="0" smtClean="0"/>
              <a:t>:</a:t>
            </a:r>
          </a:p>
          <a:p>
            <a:pPr>
              <a:buNone/>
            </a:pPr>
            <a:r>
              <a:rPr lang="fa-IR" sz="2000" b="1" dirty="0" smtClean="0"/>
              <a:t>120-160 ضربه در دقیقه</a:t>
            </a:r>
          </a:p>
          <a:p>
            <a:pPr>
              <a:buNone/>
            </a:pPr>
            <a:r>
              <a:rPr lang="fa-IR" sz="2000" b="1" dirty="0" smtClean="0"/>
              <a:t>منحنی دندانه دار</a:t>
            </a:r>
          </a:p>
          <a:p>
            <a:pPr>
              <a:buNone/>
            </a:pPr>
            <a:r>
              <a:rPr lang="fa-IR" sz="2000" b="1" dirty="0" smtClean="0"/>
              <a:t>موج سینوسی</a:t>
            </a:r>
          </a:p>
          <a:p>
            <a:pPr>
              <a:buNone/>
            </a:pPr>
            <a:endParaRPr lang="fa-IR" sz="2000" b="1" dirty="0" smtClean="0"/>
          </a:p>
          <a:p>
            <a:endParaRPr lang="fa-IR" sz="2000" b="1" dirty="0" smtClean="0"/>
          </a:p>
          <a:p>
            <a:r>
              <a:rPr lang="fa-IR" sz="2400" b="1" dirty="0" smtClean="0"/>
              <a:t>تاکی کاردی:</a:t>
            </a:r>
          </a:p>
          <a:p>
            <a:pPr>
              <a:buNone/>
            </a:pPr>
            <a:r>
              <a:rPr lang="en-US" sz="2400" b="1" dirty="0" smtClean="0"/>
              <a:t>FHR&gt;160</a:t>
            </a:r>
            <a:r>
              <a:rPr lang="fa-IR" sz="2400" b="1" dirty="0" smtClean="0"/>
              <a:t> ضربه در دقیقه</a:t>
            </a:r>
          </a:p>
          <a:p>
            <a:r>
              <a:rPr lang="fa-IR" sz="2400" b="1" dirty="0" smtClean="0"/>
              <a:t>حداقل 10-15 دقیقه پایدار باشد</a:t>
            </a:r>
          </a:p>
          <a:p>
            <a:pPr>
              <a:buNone/>
            </a:pPr>
            <a:r>
              <a:rPr lang="fa-IR" sz="2400" b="1" dirty="0" smtClean="0"/>
              <a:t>تب. عفونت.کمخونی.هیپوکسی جنین</a:t>
            </a:r>
          </a:p>
          <a:p>
            <a:pPr>
              <a:buNone/>
            </a:pPr>
            <a:endParaRPr lang="fa-IR" sz="2400" b="1" dirty="0" smtClean="0"/>
          </a:p>
          <a:p>
            <a:endParaRPr lang="fa-IR" sz="2400" b="1" dirty="0" smtClean="0"/>
          </a:p>
          <a:p>
            <a:r>
              <a:rPr lang="fa-IR" sz="2400" b="1" dirty="0" smtClean="0"/>
              <a:t>برادیکاردی:</a:t>
            </a:r>
          </a:p>
          <a:p>
            <a:pPr>
              <a:buNone/>
            </a:pPr>
            <a:r>
              <a:rPr lang="en-US" sz="2400" b="1" dirty="0" smtClean="0"/>
              <a:t>FHR&lt;120</a:t>
            </a:r>
            <a:endParaRPr lang="fa-IR" sz="2400" b="1" dirty="0" smtClean="0"/>
          </a:p>
          <a:p>
            <a:pPr>
              <a:buNone/>
            </a:pPr>
            <a:r>
              <a:rPr lang="fa-IR" sz="2400" b="1" dirty="0" smtClean="0"/>
              <a:t>حداقل برای 10-15 دقیقه</a:t>
            </a:r>
          </a:p>
          <a:p>
            <a:pPr>
              <a:buNone/>
            </a:pPr>
            <a:r>
              <a:rPr lang="fa-IR" sz="2400" b="1" dirty="0" smtClean="0"/>
              <a:t>اسیدوز جنین.هایپوکسی جنین.فشار بر بندناف</a:t>
            </a:r>
            <a:endParaRPr lang="en-US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000" b="1" dirty="0"/>
          </a:p>
        </p:txBody>
      </p:sp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71500"/>
            <a:ext cx="8115300" cy="4187825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fa-IR" b="1" dirty="0" smtClean="0"/>
              <a:t>افت و انواع آن:</a:t>
            </a:r>
          </a:p>
          <a:p>
            <a:pPr>
              <a:buFont typeface="Arial" pitchFamily="34" charset="0"/>
              <a:buChar char="•"/>
            </a:pPr>
            <a:endParaRPr lang="fa-IR" b="1" dirty="0" smtClean="0"/>
          </a:p>
          <a:p>
            <a:pPr>
              <a:buNone/>
            </a:pPr>
            <a:endParaRPr lang="fa-IR" b="1" dirty="0" smtClean="0"/>
          </a:p>
          <a:p>
            <a:endParaRPr lang="fa-IR" b="1" dirty="0" smtClean="0"/>
          </a:p>
          <a:p>
            <a:pPr>
              <a:buNone/>
            </a:pPr>
            <a:r>
              <a:rPr lang="fa-IR" sz="2000" b="1" dirty="0" smtClean="0"/>
              <a:t>کاهش گذرا در ضربان قلب به کمتر از مقدار پایه افت یا نزول نام دارد.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در حالت طبیعی در حین انقباضات رحمی افت </a:t>
            </a:r>
            <a:r>
              <a:rPr lang="fa-IR" sz="2000" b="1" dirty="0" smtClean="0">
                <a:solidFill>
                  <a:srgbClr val="FC3324"/>
                </a:solidFill>
              </a:rPr>
              <a:t>نباید </a:t>
            </a:r>
            <a:r>
              <a:rPr lang="fa-IR" sz="2000" b="1" dirty="0" smtClean="0"/>
              <a:t>وجود داشته باشد.</a:t>
            </a:r>
          </a:p>
          <a:p>
            <a:pPr>
              <a:buNone/>
            </a:pPr>
            <a:endParaRPr lang="fa-IR" sz="2000" b="1" dirty="0" smtClean="0"/>
          </a:p>
        </p:txBody>
      </p:sp>
    </p:spTree>
  </p:cSld>
  <p:clrMapOvr>
    <a:masterClrMapping/>
  </p:clrMapOvr>
  <p:transition spd="slow" advClick="0" advTm="2000"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/>
              <a:t>افت زودرس: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a-IR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شروع افت</a:t>
            </a:r>
            <a:r>
              <a:rPr lang="en-US" sz="1800" b="1" dirty="0" smtClean="0"/>
              <a:t>FHR</a:t>
            </a:r>
            <a:r>
              <a:rPr lang="fa-IR" sz="1800" b="1" dirty="0" smtClean="0"/>
              <a:t> همزمان با شروع اقنباض رحم است.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/>
              <a:t>FHR</a:t>
            </a:r>
            <a:r>
              <a:rPr lang="fa-IR" sz="1800" b="1" dirty="0" smtClean="0"/>
              <a:t> در پایان انقباض به سطح پایه برمیگردد.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حداثر افت در اوج انقباض میباشد.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مدت آن کمتر از 90ثانیه و کاهش در حدود 20-30 ضربه در دقیقه است.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افت زودرس در </a:t>
            </a:r>
            <a:r>
              <a:rPr lang="en-US" sz="1800" b="1" dirty="0" smtClean="0"/>
              <a:t>NVD</a:t>
            </a:r>
            <a:r>
              <a:rPr lang="fa-IR" sz="1800" b="1" dirty="0" smtClean="0"/>
              <a:t> بدلیل فشار سر جنین و تحریک واگ طبیعی است.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endParaRPr lang="fa-IR" sz="1800" b="1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4000" dirty="0" smtClean="0"/>
              <a:t>افت دیررس:</a:t>
            </a:r>
            <a:br>
              <a:rPr lang="fa-IR" sz="4000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fa-IR" b="1" dirty="0" smtClean="0"/>
          </a:p>
          <a:p>
            <a:pPr>
              <a:buNone/>
            </a:pPr>
            <a:endParaRPr lang="fa-IR" sz="3400" b="1" dirty="0" smtClean="0"/>
          </a:p>
          <a:p>
            <a:pPr>
              <a:buNone/>
            </a:pPr>
            <a:endParaRPr lang="fa-IR" sz="3400" b="1" dirty="0" smtClean="0"/>
          </a:p>
          <a:p>
            <a:pPr>
              <a:buNone/>
            </a:pPr>
            <a:endParaRPr lang="fa-IR" sz="3400" b="1" dirty="0" smtClean="0"/>
          </a:p>
          <a:p>
            <a:pPr>
              <a:buNone/>
            </a:pPr>
            <a:endParaRPr lang="fa-IR" sz="34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افت در اوج انقباض رحم شروع میشود.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در پایان انقباض به حداقل میرسد.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به تدریج پس از انقباض به سطح پایه برمیگردد.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حالت حداکثر افت در پایان انقباض رحم است.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کاهش </a:t>
            </a:r>
            <a:r>
              <a:rPr lang="en-US" sz="9600" b="1" dirty="0" smtClean="0"/>
              <a:t>FHR</a:t>
            </a:r>
            <a:r>
              <a:rPr lang="fa-IR" sz="9600" b="1" dirty="0" smtClean="0"/>
              <a:t> به حدود20</a:t>
            </a:r>
            <a:r>
              <a:rPr lang="en-US" sz="9600" b="1" dirty="0" err="1" smtClean="0"/>
              <a:t>bpm</a:t>
            </a:r>
            <a:r>
              <a:rPr lang="en-US" sz="9600" b="1" dirty="0" smtClean="0"/>
              <a:t> </a:t>
            </a:r>
            <a:r>
              <a:rPr lang="fa-IR" sz="9600" b="1" dirty="0" smtClean="0"/>
              <a:t> کمتر از سطح پایه است.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نشانه زجر جنین و هایپوکسی است.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علل:جداشدن زودرس جفت. </a:t>
            </a:r>
            <a:r>
              <a:rPr lang="en-US" sz="9600" b="1" dirty="0" smtClean="0"/>
              <a:t>HTN </a:t>
            </a:r>
            <a:r>
              <a:rPr lang="fa-IR" sz="9600" b="1" dirty="0" smtClean="0"/>
              <a:t> مادر.هایپوکسی مادر</a:t>
            </a:r>
            <a:r>
              <a:rPr lang="en-US" sz="9600" b="1" dirty="0" smtClean="0"/>
              <a:t> </a:t>
            </a:r>
            <a:r>
              <a:rPr lang="fa-IR" sz="9600" b="1" dirty="0" smtClean="0"/>
              <a:t>و</a:t>
            </a:r>
            <a:r>
              <a:rPr lang="en-US" sz="9600" b="1" dirty="0" smtClean="0"/>
              <a:t>IUGR </a:t>
            </a:r>
            <a:r>
              <a:rPr lang="fa-IR" sz="9600" b="1" dirty="0" smtClean="0"/>
              <a:t> بودن جنین</a:t>
            </a:r>
            <a:endParaRPr lang="fa-IR" sz="9600" b="1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299</TotalTime>
  <Words>1040</Words>
  <Application>Microsoft Office PowerPoint</Application>
  <PresentationFormat>On-screen Show (4:3)</PresentationFormat>
  <Paragraphs>216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Tahoma</vt:lpstr>
      <vt:lpstr>Trebuchet MS</vt:lpstr>
      <vt:lpstr>Wingdings</vt:lpstr>
      <vt:lpstr>Wingdings 2</vt:lpstr>
      <vt:lpstr>Opulent</vt:lpstr>
      <vt:lpstr>PowerPoint Presentation</vt:lpstr>
      <vt:lpstr>مانیتورینگ خارجی جنین EFM</vt:lpstr>
      <vt:lpstr>یک روش تهاجمی برای برسی تعداد ضربان قلب جنین.تعداد مدت و شدت انقباضات رحمی است.  روش انجام:  اتصال یک الکترود از طریق واژن و دهانه رحم به پوست سر یا باسن جنین جهت ثبت FHR.  قراردادن یک کتتر پلاستیکی به داخل مایع امنیوتیک جهت ثبت تعداد.شدت و مدت انقباضات رحمی.</vt:lpstr>
      <vt:lpstr>PowerPoint Presentation</vt:lpstr>
      <vt:lpstr>PowerPoint Presentation</vt:lpstr>
      <vt:lpstr>PowerPoint Presentation</vt:lpstr>
      <vt:lpstr>PowerPoint Presentation</vt:lpstr>
      <vt:lpstr>افت زودرس: </vt:lpstr>
      <vt:lpstr>افت دیررس: </vt:lpstr>
      <vt:lpstr>افت متغیر: </vt:lpstr>
      <vt:lpstr>PowerPoint Presentation</vt:lpstr>
      <vt:lpstr>PowerPoint Presentation</vt:lpstr>
      <vt:lpstr>غیرطبیعی(غیر فعال)یا مثبتnonreactive: </vt:lpstr>
      <vt:lpstr>PowerPoint Presentation</vt:lpstr>
      <vt:lpstr>PowerPoint Presentation</vt:lpstr>
      <vt:lpstr>PowerPoint Presentation</vt:lpstr>
      <vt:lpstr>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Yekta</dc:creator>
  <cp:lastModifiedBy>taban</cp:lastModifiedBy>
  <cp:revision>34</cp:revision>
  <dcterms:created xsi:type="dcterms:W3CDTF">2014-03-10T18:13:59Z</dcterms:created>
  <dcterms:modified xsi:type="dcterms:W3CDTF">2023-05-19T04:47:01Z</dcterms:modified>
</cp:coreProperties>
</file>